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268" r:id="rId4"/>
    <p:sldId id="275" r:id="rId5"/>
    <p:sldId id="273" r:id="rId6"/>
    <p:sldId id="269" r:id="rId7"/>
    <p:sldId id="258" r:id="rId8"/>
    <p:sldId id="259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71" r:id="rId18"/>
    <p:sldId id="27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89932" autoAdjust="0"/>
  </p:normalViewPr>
  <p:slideViewPr>
    <p:cSldViewPr>
      <p:cViewPr varScale="1">
        <p:scale>
          <a:sx n="72" d="100"/>
          <a:sy n="72" d="100"/>
        </p:scale>
        <p:origin x="948" y="56"/>
      </p:cViewPr>
      <p:guideLst>
        <p:guide orient="horz" pos="2160"/>
        <p:guide pos="15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E18F-170A-479A-8042-7CA03643CD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24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6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19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71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13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3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</a:t>
            </a:r>
            <a:r>
              <a:rPr lang="en-US" baseline="0" dirty="0" smtClean="0"/>
              <a:t> represent Pizzas either by lists or structures.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73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99C56-9E91-4176-AAD7-A7208EB5393F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21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E39B9-8243-4333-AC1A-8C8A64BC43F1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69C8-DAB3-4EE6-943A-A91E8A8A356B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7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F9A31-B646-40E3-A5E5-D7ABD12BC633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D6EF-4977-4A00-BA3C-D089FE5E9042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5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6072-4D46-4B7F-A33E-5CB6AA8E68D3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10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C6E6-79AD-4094-9E95-0263FD68CC07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85F0F-7424-477D-9562-FD0C743D1B15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10D8-A3B2-4FD0-B9EF-94414294B281}" type="datetime1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9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CE4C-E06A-4B37-92F6-992AB25B01C2}" type="datetime1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9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F5EF1-5615-432A-BCFA-F327A4683A5E}" type="datetime1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2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5A6F-F961-479B-B629-8733E7BA2B74}" type="datetime1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3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C2F8-3C30-4F04-8C75-459DD29262F3}" type="datetime1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4534E-1B22-4A44-850A-B3E8E9EE6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5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vs.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6.1</a:t>
            </a:r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data definition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struct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topped-pizza (topping base))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-- the string "plain crust"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-- (make-topped-pizza Topping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Bent Arrow 5"/>
          <p:cNvSpPr/>
          <p:nvPr/>
        </p:nvSpPr>
        <p:spPr>
          <a:xfrm flipH="1">
            <a:off x="1905000" y="2331720"/>
            <a:ext cx="4343400" cy="109728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chemeClr val="tx2">
              <a:lumMod val="20000"/>
              <a:lumOff val="80000"/>
              <a:alpha val="56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362200" y="4114800"/>
            <a:ext cx="6096000" cy="2362200"/>
            <a:chOff x="2362200" y="4114800"/>
            <a:chExt cx="6096000" cy="2362200"/>
          </a:xfrm>
        </p:grpSpPr>
        <p:sp>
          <p:nvSpPr>
            <p:cNvPr id="7" name="Rectangle 6"/>
            <p:cNvSpPr/>
            <p:nvPr/>
          </p:nvSpPr>
          <p:spPr>
            <a:xfrm>
              <a:off x="2362200" y="4114800"/>
              <a:ext cx="6096000" cy="2362200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compare:</a:t>
              </a:r>
            </a:p>
            <a:p>
              <a:endParaRPr lang="en-US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endParaRPr>
            </a:p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A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ListOfToppings</a:t>
              </a:r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 is either</a:t>
              </a:r>
            </a:p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-- empty</a:t>
              </a:r>
            </a:p>
            <a:p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-- (cons Topping </a:t>
              </a:r>
              <a:r>
                <a:rPr lang="en-US" sz="2400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ListOfToppings</a:t>
              </a:r>
              <a:r>
                <a:rPr lang="en-US" sz="2400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sp>
          <p:nvSpPr>
            <p:cNvPr id="8" name="Bent Arrow 7"/>
            <p:cNvSpPr/>
            <p:nvPr/>
          </p:nvSpPr>
          <p:spPr>
            <a:xfrm flipH="1">
              <a:off x="5257800" y="4876800"/>
              <a:ext cx="1295400" cy="716280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  <a:solidFill>
              <a:schemeClr val="accent1">
                <a:alpha val="15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858000" y="2263048"/>
            <a:ext cx="1828800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This data definition is self-referential, just like </a:t>
            </a:r>
            <a:r>
              <a:rPr lang="en-US" sz="1600" b="1" dirty="0" err="1">
                <a:solidFill>
                  <a:schemeClr val="tx1"/>
                </a:solidFill>
              </a:rPr>
              <a:t>ListofToppings</a:t>
            </a:r>
            <a:r>
              <a:rPr lang="en-US" sz="1600" dirty="0">
                <a:solidFill>
                  <a:schemeClr val="tx1"/>
                </a:solidFill>
              </a:rPr>
              <a:t> was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         "plain crust"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(make-topped-pizza "cheese" "plain-crust")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(make-topped-pizza "anchovies"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(make-topped-pizza "cheese" "plain-crust")))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(make-topped-pizza "onions"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(make-topped-pizza "anchovies"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(make-topped-pizza "cheese" "plain crust")))))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324600" y="457200"/>
            <a:ext cx="2590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Here are some examples of pizzas according to our new data definition.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562600" y="5638800"/>
            <a:ext cx="33528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Can you see why each of these is a Pizza, according to our new definition?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5562600"/>
            <a:ext cx="4038600" cy="91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-- the string "plain crust"</a:t>
            </a:r>
          </a:p>
          <a:p>
            <a:pPr>
              <a:buNone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-- (make-topped-pizza Topping Pizza)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for pizza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(pizza-fn p)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[(plain-pizza? p) ...]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[else (... (topped-pizza-topping p)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    (pizza-fn 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      (topped-pizza-base p)))]))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+mj-lt"/>
                <a:cs typeface="Courier New" pitchFamily="49" charset="0"/>
              </a:rPr>
              <a:t>Add to </a:t>
            </a:r>
            <a:r>
              <a:rPr lang="en-US" sz="2800" dirty="0" err="1" smtClean="0">
                <a:latin typeface="+mj-lt"/>
                <a:cs typeface="Courier New" pitchFamily="49" charset="0"/>
              </a:rPr>
              <a:t>wishlist</a:t>
            </a:r>
            <a:r>
              <a:rPr lang="en-US" sz="2800" dirty="0" smtClean="0">
                <a:latin typeface="+mj-lt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plain-pizza? : Pizza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returns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the given pizza is a plain pizza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9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template is </a:t>
            </a:r>
            <a:r>
              <a:rPr lang="en-US" i="1" dirty="0" smtClean="0">
                <a:solidFill>
                  <a:srgbClr val="FF0000"/>
                </a:solidFill>
              </a:rPr>
              <a:t>self-referential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pizza)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[(plain-pizza? pizza)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(... (topped-pizza-topping pizza)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     (topped-pizza-base pizza)))]))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Bent Arrow 4"/>
          <p:cNvSpPr/>
          <p:nvPr/>
        </p:nvSpPr>
        <p:spPr>
          <a:xfrm flipH="1">
            <a:off x="3429000" y="1981200"/>
            <a:ext cx="838200" cy="2286000"/>
          </a:xfrm>
          <a:prstGeom prst="bentArrow">
            <a:avLst>
              <a:gd name="adj1" fmla="val 36272"/>
              <a:gd name="adj2" fmla="val 34882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5257800"/>
            <a:ext cx="3810000" cy="12192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We also call this a </a:t>
            </a:r>
            <a:r>
              <a:rPr lang="en-US" sz="2800" i="1" dirty="0" smtClean="0">
                <a:solidFill>
                  <a:srgbClr val="FF0000"/>
                </a:solidFill>
              </a:rPr>
              <a:t>recursive</a:t>
            </a:r>
            <a:r>
              <a:rPr lang="en-US" sz="2800" dirty="0" smtClean="0">
                <a:solidFill>
                  <a:schemeClr val="tx1"/>
                </a:solidFill>
              </a:rPr>
              <a:t>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0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</a:t>
            </a:r>
            <a:r>
              <a:rPr lang="en-US" dirty="0" err="1" smtClean="0"/>
              <a:t>vs</a:t>
            </a:r>
            <a:r>
              <a:rPr lang="en-US" dirty="0" smtClean="0"/>
              <a:t> Structures: Data Definitions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ListOfToppings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LoT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is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either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(cons Topping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LoT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empty means a pizza with no toppings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(cons t p)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represents the pizza p with topping t added on top.</a:t>
            </a:r>
          </a:p>
          <a:p>
            <a:pPr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6482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the string "plain crust"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-- (make-topped-pizza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Topping Pizza)</a:t>
            </a:r>
          </a:p>
          <a:p>
            <a:pPr>
              <a:buNone/>
            </a:pPr>
            <a:endParaRPr lang="en-US" sz="26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"plain crust" means a pizza with no toppings</a:t>
            </a: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(make-topped-pizza t p) represents the pizza p with topping t added on top.</a:t>
            </a:r>
          </a:p>
          <a:p>
            <a:endParaRPr lang="en-US" dirty="0"/>
          </a:p>
        </p:txBody>
      </p:sp>
      <p:sp>
        <p:nvSpPr>
          <p:cNvPr id="8" name="Up Arrow 7"/>
          <p:cNvSpPr/>
          <p:nvPr/>
        </p:nvSpPr>
        <p:spPr>
          <a:xfrm rot="701466">
            <a:off x="3047791" y="1899304"/>
            <a:ext cx="179832" cy="687014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8624627">
            <a:off x="6281014" y="1621000"/>
            <a:ext cx="179832" cy="1463070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80048" y="5486400"/>
            <a:ext cx="3801752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Observe that both data definitions are self-referential in the same way.</a:t>
            </a:r>
          </a:p>
          <a:p>
            <a:r>
              <a:rPr lang="en-US" sz="1600" dirty="0"/>
              <a:t>You could represent </a:t>
            </a:r>
            <a:r>
              <a:rPr lang="en-US" sz="1600" dirty="0" smtClean="0"/>
              <a:t>pizzas </a:t>
            </a:r>
            <a:r>
              <a:rPr lang="en-US" sz="1600" dirty="0"/>
              <a:t>either by lists or structures.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6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vs. Structures: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p)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...]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(... 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(first p)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(rest p)))]))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pizza-fn : Pizza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[(plain-pizza?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(...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(topped-pizza-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topping p)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pizza-fn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(topped-pizza-base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p)))]))</a:t>
            </a:r>
          </a:p>
          <a:p>
            <a:endParaRPr lang="en-US" dirty="0"/>
          </a:p>
        </p:txBody>
      </p:sp>
      <p:sp>
        <p:nvSpPr>
          <p:cNvPr id="6" name="Up Arrow 5"/>
          <p:cNvSpPr/>
          <p:nvPr/>
        </p:nvSpPr>
        <p:spPr>
          <a:xfrm>
            <a:off x="2430378" y="2362200"/>
            <a:ext cx="179832" cy="2133599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6386159" y="2360020"/>
            <a:ext cx="179832" cy="2595074"/>
          </a:xfrm>
          <a:prstGeom prst="up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5794" y="5562600"/>
            <a:ext cx="3429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600" dirty="0">
                <a:solidFill>
                  <a:schemeClr val="tx1"/>
                </a:solidFill>
              </a:rPr>
              <a:t>And here are the templates.  Observe that they are also both self-referential in the same way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6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vs. Structures: The Choice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structures for compound information with a fixed size or fixed number of components.</a:t>
            </a:r>
          </a:p>
          <a:p>
            <a:r>
              <a:rPr lang="en-US" dirty="0" smtClean="0"/>
              <a:t>Use lists for homogeneous sequences of data items.</a:t>
            </a:r>
          </a:p>
          <a:p>
            <a:pPr lvl="1"/>
            <a:r>
              <a:rPr lang="en-US" dirty="0" smtClean="0"/>
              <a:t>so we'll use mostly lists</a:t>
            </a:r>
          </a:p>
          <a:p>
            <a:pPr lvl="1"/>
            <a:r>
              <a:rPr lang="en-US" dirty="0" smtClean="0"/>
              <a:t>DON’T use lists for data of fixed size or a fixed number of components</a:t>
            </a:r>
          </a:p>
          <a:p>
            <a:r>
              <a:rPr lang="en-US" dirty="0" smtClean="0"/>
              <a:t>Each language has its own idioms</a:t>
            </a:r>
          </a:p>
          <a:p>
            <a:pPr lvl="1"/>
            <a:r>
              <a:rPr lang="en-US" dirty="0" smtClean="0"/>
              <a:t>some don't have lists at all</a:t>
            </a:r>
          </a:p>
          <a:p>
            <a:pPr lvl="1"/>
            <a:r>
              <a:rPr lang="en-US" dirty="0" smtClean="0"/>
              <a:t>some have other ways of representing sequences– use them when possible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be able to</a:t>
            </a:r>
          </a:p>
          <a:p>
            <a:pPr lvl="1"/>
            <a:r>
              <a:rPr lang="en-US" dirty="0"/>
              <a:t>convert a data definition using the </a:t>
            </a:r>
            <a:r>
              <a:rPr lang="en-US" b="1" dirty="0" err="1"/>
              <a:t>ListOf</a:t>
            </a:r>
            <a:r>
              <a:rPr lang="en-US" b="1" dirty="0"/>
              <a:t>&lt;X&gt; </a:t>
            </a:r>
            <a:r>
              <a:rPr lang="en-US" dirty="0"/>
              <a:t>pattern to a recursive data definition using structures</a:t>
            </a:r>
          </a:p>
          <a:p>
            <a:pPr lvl="1"/>
            <a:r>
              <a:rPr lang="en-US" dirty="0"/>
              <a:t>write a template for a recursive data definition using structures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6.1 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module we will learn about two related topics:</a:t>
            </a:r>
          </a:p>
          <a:p>
            <a:pPr lvl="1"/>
            <a:r>
              <a:rPr lang="en-US" dirty="0" smtClean="0"/>
              <a:t>branching structures, such as trees</a:t>
            </a:r>
          </a:p>
          <a:p>
            <a:pPr lvl="1"/>
            <a:r>
              <a:rPr lang="en-US" dirty="0" smtClean="0"/>
              <a:t>mutually recursive data definitions, such as lists of alternating strings and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Lesson 6.1 begins by considering alternative representations for sequence information</a:t>
            </a:r>
          </a:p>
          <a:p>
            <a:pPr lvl="1"/>
            <a:r>
              <a:rPr lang="en-US" dirty="0" smtClean="0"/>
              <a:t>This is a warm-up for Lessons 6.2-6.3 </a:t>
            </a:r>
          </a:p>
          <a:p>
            <a:r>
              <a:rPr lang="en-US" dirty="0" smtClean="0"/>
              <a:t>Lessons 6.2 and 6.3 show how to represent information that has a naturally branching structure, such as trees</a:t>
            </a:r>
          </a:p>
          <a:p>
            <a:r>
              <a:rPr lang="en-US" dirty="0" smtClean="0"/>
              <a:t>Lesson 6.4 introduces mutually-recursive data definitions</a:t>
            </a:r>
          </a:p>
          <a:p>
            <a:r>
              <a:rPr lang="en-US" dirty="0" smtClean="0"/>
              <a:t>Lesson 6.5 applies these ideas to S-expressions</a:t>
            </a:r>
          </a:p>
          <a:p>
            <a:pPr lvl="1"/>
            <a:r>
              <a:rPr lang="en-US" dirty="0" smtClean="0"/>
              <a:t>S-expressions are nested lists</a:t>
            </a:r>
          </a:p>
          <a:p>
            <a:pPr lvl="1"/>
            <a:r>
              <a:rPr lang="en-US" dirty="0" smtClean="0"/>
              <a:t>These are the basis for XML and JSON</a:t>
            </a:r>
          </a:p>
          <a:p>
            <a:r>
              <a:rPr lang="en-US" dirty="0" smtClean="0"/>
              <a:t>Lesson 6.6 combines all these ideas into a case study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 Composition</a:t>
              </a:r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2598691" y="276614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Structural Decomposition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598691" y="377449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Generalization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General Recursion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Communication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  <a:endCxn id="23" idx="0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23" idx="2"/>
              <a:endCxn id="28" idx="0"/>
            </p:cNvCxnSpPr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28" idx="2"/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Module 06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28" idx="3"/>
            <a:endCxn id="7" idx="1"/>
          </p:cNvCxnSpPr>
          <p:nvPr/>
        </p:nvCxnSpPr>
        <p:spPr>
          <a:xfrm flipV="1">
            <a:off x="5486400" y="2024487"/>
            <a:ext cx="914400" cy="2016706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914400" y="3371151"/>
            <a:ext cx="1828800" cy="506845"/>
          </a:xfrm>
          <a:prstGeom prst="roundRect">
            <a:avLst>
              <a:gd name="adj" fmla="val 4685"/>
            </a:avLst>
          </a:prstGeom>
          <a:noFill/>
          <a:ln w="5715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We've already studied how to represent sequences of data using lists.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In </a:t>
            </a:r>
            <a:r>
              <a:rPr lang="en-US" dirty="0"/>
              <a:t>this lesson, we will explore how to represent sequences of data using structures, like those we studied in Week 1, instead of lists.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This </a:t>
            </a:r>
            <a:r>
              <a:rPr lang="en-US" dirty="0"/>
              <a:t>is useful because many widely-used languages do not have built-in lists that we can use.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the student should be able to:</a:t>
            </a:r>
          </a:p>
          <a:p>
            <a:pPr lvl="1"/>
            <a:r>
              <a:rPr lang="en-US" dirty="0"/>
              <a:t>convert a data definition using the </a:t>
            </a:r>
            <a:r>
              <a:rPr lang="en-US" b="1" dirty="0" err="1"/>
              <a:t>ListOf</a:t>
            </a:r>
            <a:r>
              <a:rPr lang="en-US" b="1" dirty="0"/>
              <a:t>&lt;X&gt; </a:t>
            </a:r>
            <a:r>
              <a:rPr lang="en-US" dirty="0"/>
              <a:t>pattern to a recursive data definition using structures</a:t>
            </a:r>
          </a:p>
          <a:p>
            <a:pPr lvl="1"/>
            <a:r>
              <a:rPr lang="en-US" dirty="0"/>
              <a:t>write a template for a recursive data definition using structures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Recall our pizzas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A Pizza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ListOfTopping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: a pizza is a list of toppings, listed from top to bottom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Pizza -&gt; ??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 Given a Pizza, produce ....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(define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[(empty? p) ...]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[else (... (first p)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           (pizza-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p)))]))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plain-pizza empty)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cheese-pizza (list "cheese"))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anchovices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-cheese-pizza (list "anchovies" "cheese")</a:t>
            </a:r>
          </a:p>
        </p:txBody>
      </p:sp>
      <p:sp>
        <p:nvSpPr>
          <p:cNvPr id="4" name="Rectangle 3"/>
          <p:cNvSpPr/>
          <p:nvPr/>
        </p:nvSpPr>
        <p:spPr>
          <a:xfrm>
            <a:off x="5317474" y="2819400"/>
            <a:ext cx="3293125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In Module 4, we </a:t>
            </a:r>
            <a:r>
              <a:rPr lang="en-US" dirty="0">
                <a:solidFill>
                  <a:schemeClr val="tx1"/>
                </a:solidFill>
              </a:rPr>
              <a:t>represented a pizza as a list of toppings.  </a:t>
            </a:r>
            <a:r>
              <a:rPr lang="en-US" dirty="0" smtClean="0">
                <a:solidFill>
                  <a:schemeClr val="tx1"/>
                </a:solidFill>
              </a:rPr>
              <a:t>This week, we </a:t>
            </a:r>
            <a:r>
              <a:rPr lang="en-US" dirty="0">
                <a:solidFill>
                  <a:schemeClr val="tx1"/>
                </a:solidFill>
              </a:rPr>
              <a:t>will use this example to study the structure representation.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0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Racket didn't have cons?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Racket didn't have </a:t>
            </a:r>
            <a:r>
              <a:rPr lang="en-US" sz="2400" b="1" dirty="0"/>
              <a:t>cons</a:t>
            </a:r>
            <a:r>
              <a:rPr lang="en-US" sz="2400" dirty="0"/>
              <a:t>, we could still represent pizzas as mixed data, using a structure to represent a non-empty pizza.  </a:t>
            </a:r>
            <a:endParaRPr lang="en-US" sz="2400" dirty="0" smtClean="0"/>
          </a:p>
          <a:p>
            <a:r>
              <a:rPr lang="en-US" sz="2400" dirty="0" smtClean="0"/>
              <a:t>On the next slide, we'll see </a:t>
            </a:r>
            <a:r>
              <a:rPr lang="en-US" sz="2400" dirty="0"/>
              <a:t>what the data definition would look like. 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haven't written the template yet; we'll get to that soon.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Racket didn't have cons?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cs typeface="Consolas" pitchFamily="49" charset="0"/>
              </a:rPr>
              <a:t>We could still write a data definition:</a:t>
            </a:r>
          </a:p>
          <a:p>
            <a:pPr>
              <a:buNone/>
            </a:pPr>
            <a:endParaRPr lang="en-US" sz="2400" dirty="0" smtClean="0"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(define-struct topped-pizza (topping base))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Topping is a String.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Pizza is either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-- the string "plain crust"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-- (make-topped-pizza Topping Pizza)</a:t>
            </a:r>
          </a:p>
          <a:p>
            <a:pPr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Interp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"plain crust" means a pizza with no toppings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(make-topped-pizza t p) represents the pizza p with topping t added on top.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943e11653bfe799f564f7ca772caa6e14ec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1209</Words>
  <Application>Microsoft Office PowerPoint</Application>
  <PresentationFormat>On-screen Show (4:3)</PresentationFormat>
  <Paragraphs>221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Consolas</vt:lpstr>
      <vt:lpstr>Courier New</vt:lpstr>
      <vt:lpstr>Helvetica Neue</vt:lpstr>
      <vt:lpstr>Office Theme</vt:lpstr>
      <vt:lpstr>Lists vs. Structures</vt:lpstr>
      <vt:lpstr>Module Introduction</vt:lpstr>
      <vt:lpstr>Module Outline</vt:lpstr>
      <vt:lpstr>PowerPoint Presentation</vt:lpstr>
      <vt:lpstr>Lesson Introduction</vt:lpstr>
      <vt:lpstr>Learning Objectives for this Lesson</vt:lpstr>
      <vt:lpstr>Recall our pizzas</vt:lpstr>
      <vt:lpstr>What if Racket didn't have cons?</vt:lpstr>
      <vt:lpstr>What if Racket didn't have cons?</vt:lpstr>
      <vt:lpstr>This data definition is self-referential</vt:lpstr>
      <vt:lpstr>Examples</vt:lpstr>
      <vt:lpstr>Template for pizza functions</vt:lpstr>
      <vt:lpstr>This template is self-referential</vt:lpstr>
      <vt:lpstr>Lists vs Structures: Data Definitions</vt:lpstr>
      <vt:lpstr>Lists vs. Structures: Templates</vt:lpstr>
      <vt:lpstr>Lists vs. Structures: The Choice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19</cp:revision>
  <dcterms:created xsi:type="dcterms:W3CDTF">2012-09-27T03:54:02Z</dcterms:created>
  <dcterms:modified xsi:type="dcterms:W3CDTF">2014-10-09T19:17:34Z</dcterms:modified>
</cp:coreProperties>
</file>